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510" autoAdjust="0"/>
  </p:normalViewPr>
  <p:slideViewPr>
    <p:cSldViewPr snapToGrid="0">
      <p:cViewPr varScale="1">
        <p:scale>
          <a:sx n="75" d="100"/>
          <a:sy n="75" d="100"/>
        </p:scale>
        <p:origin x="77" y="5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0487-7956-4567-B4F9-09D92A2727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E1A2A5D3-5001-4B0F-8233-6B3C3FABF4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E49D1FB-2204-4B9F-A203-66A7E843FD62}"/>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5" name="Footer Placeholder 4">
            <a:extLst>
              <a:ext uri="{FF2B5EF4-FFF2-40B4-BE49-F238E27FC236}">
                <a16:creationId xmlns:a16="http://schemas.microsoft.com/office/drawing/2014/main" id="{A092236A-2915-4CE8-9C01-0F071F88947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66C8F25-4D58-44B5-8962-F2B75832BE8F}"/>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358446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CE93-7796-4D44-B9AD-25BB4F6D1C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05BADE3-0C31-49FA-A94B-8EE9205813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E3CF95E-BA3C-4098-A34A-A18B1A663C2C}"/>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5" name="Footer Placeholder 4">
            <a:extLst>
              <a:ext uri="{FF2B5EF4-FFF2-40B4-BE49-F238E27FC236}">
                <a16:creationId xmlns:a16="http://schemas.microsoft.com/office/drawing/2014/main" id="{5D763A93-AD5B-41BF-8911-5AC244ED5DD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339BEF0-3987-427E-81A0-EBD4626FC3BE}"/>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285033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D0111C-1556-4711-A483-C7BE2E7A04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14918EC-E97F-4DEC-BBD4-47D7CB5E1F0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504D904-3CD7-45C4-88B7-E10A34F838A5}"/>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5" name="Footer Placeholder 4">
            <a:extLst>
              <a:ext uri="{FF2B5EF4-FFF2-40B4-BE49-F238E27FC236}">
                <a16:creationId xmlns:a16="http://schemas.microsoft.com/office/drawing/2014/main" id="{16D27BA7-567D-4F27-9E7C-FB7891F8994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8F0ED3C-C73C-4E1A-A2DF-69ACC318718A}"/>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64142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E8DA3-11C8-49B7-9C3D-2E84F8DA86D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C549366-0DF9-4EB0-8C14-734CBDF27D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40919B9-81EB-47F9-BD4D-74352207E561}"/>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5" name="Footer Placeholder 4">
            <a:extLst>
              <a:ext uri="{FF2B5EF4-FFF2-40B4-BE49-F238E27FC236}">
                <a16:creationId xmlns:a16="http://schemas.microsoft.com/office/drawing/2014/main" id="{DB8BB6F7-4335-47A1-8126-82CF67B8818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2FCC80F-64AB-41E3-B03A-11886227B13F}"/>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136029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F4FE6-EA3E-466B-BF1E-77418AC88E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1FE0DFD-E2D1-48DF-9059-A7FA3B146B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173A47-1795-446C-9C98-A6D60B7E5621}"/>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5" name="Footer Placeholder 4">
            <a:extLst>
              <a:ext uri="{FF2B5EF4-FFF2-40B4-BE49-F238E27FC236}">
                <a16:creationId xmlns:a16="http://schemas.microsoft.com/office/drawing/2014/main" id="{BDCF0B66-1861-44F7-8B82-53A64AF077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234934B-3E95-46BF-A965-CAF487D61988}"/>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92144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38CEE-F7DA-47EC-A721-E63623E013E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7A30015-B92E-43A1-8D30-5C683A45848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7A835057-4860-442C-9913-E4D822E246C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EA61FDE-6E14-4BB1-B426-19DC799A26EA}"/>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6" name="Footer Placeholder 5">
            <a:extLst>
              <a:ext uri="{FF2B5EF4-FFF2-40B4-BE49-F238E27FC236}">
                <a16:creationId xmlns:a16="http://schemas.microsoft.com/office/drawing/2014/main" id="{3F25DD06-ADB9-4704-B89E-0D88CCDC06C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949DAA3-F05A-4D93-93D4-5D99F03DD4EB}"/>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1993330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B8A3B-A63C-4CA5-9332-BD018044B86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FA77F65-83F5-4BE6-87B3-3384C91DA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3EE8BBF-6B28-4230-A8A1-63776FE890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A04F459-D092-484C-A3BE-6755C784DD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988FF29-3ED0-4064-BE8C-F682A373F6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14BC540-FA79-466C-9DE7-629159289DA3}"/>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8" name="Footer Placeholder 7">
            <a:extLst>
              <a:ext uri="{FF2B5EF4-FFF2-40B4-BE49-F238E27FC236}">
                <a16:creationId xmlns:a16="http://schemas.microsoft.com/office/drawing/2014/main" id="{416D0254-F427-462C-9AB4-316C3ACB546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8AFDDC3-ABAF-48D4-B162-15900FC022AA}"/>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74540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9D239-B74A-4F08-80D4-94C410C3DD5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C32949E-AD05-4258-8EAC-25D677FFC710}"/>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4" name="Footer Placeholder 3">
            <a:extLst>
              <a:ext uri="{FF2B5EF4-FFF2-40B4-BE49-F238E27FC236}">
                <a16:creationId xmlns:a16="http://schemas.microsoft.com/office/drawing/2014/main" id="{5FB300E9-24CB-44F1-8318-C17D965F570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0BF5FE9-9DDC-4F5D-9B5B-319F31CDD010}"/>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567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4E1D40-DFA0-4037-99AC-4A0E2EF21607}"/>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3" name="Footer Placeholder 2">
            <a:extLst>
              <a:ext uri="{FF2B5EF4-FFF2-40B4-BE49-F238E27FC236}">
                <a16:creationId xmlns:a16="http://schemas.microsoft.com/office/drawing/2014/main" id="{3C6E7910-4AF5-4CE2-81A3-91D7E40CE08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8B5DDE2C-31C2-4612-9939-0A6974F7FF5A}"/>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20128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25077-EF85-4268-B7C6-92D463A9B4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1C79631-0FA0-454E-8DB1-855A98D833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FC381B1-751B-4054-87C4-9D647814C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B9F2CE-09E9-43B1-9C00-DC2CACB3DFA6}"/>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6" name="Footer Placeholder 5">
            <a:extLst>
              <a:ext uri="{FF2B5EF4-FFF2-40B4-BE49-F238E27FC236}">
                <a16:creationId xmlns:a16="http://schemas.microsoft.com/office/drawing/2014/main" id="{0370F25D-6CFD-421C-899C-D5D9B43DC87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4DFAF9D-556D-44E1-B166-CD78FE338E26}"/>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2443575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748CF-80DD-4FED-ADFE-D21D7714BE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A57FC76-B7AE-4AA2-A42D-48C0DFA7E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F87B730-8CAD-45FD-9C14-BAC1AB42B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DB0638-7C9D-4FF7-8FDB-5B4AF56A50D7}"/>
              </a:ext>
            </a:extLst>
          </p:cNvPr>
          <p:cNvSpPr>
            <a:spLocks noGrp="1"/>
          </p:cNvSpPr>
          <p:nvPr>
            <p:ph type="dt" sz="half" idx="10"/>
          </p:nvPr>
        </p:nvSpPr>
        <p:spPr/>
        <p:txBody>
          <a:bodyPr/>
          <a:lstStyle/>
          <a:p>
            <a:fld id="{98E6A10B-37EF-4EFA-B721-F9DA3B6EBB5F}" type="datetimeFigureOut">
              <a:rPr lang="en-AU" smtClean="0"/>
              <a:t>16/07/2021</a:t>
            </a:fld>
            <a:endParaRPr lang="en-AU"/>
          </a:p>
        </p:txBody>
      </p:sp>
      <p:sp>
        <p:nvSpPr>
          <p:cNvPr id="6" name="Footer Placeholder 5">
            <a:extLst>
              <a:ext uri="{FF2B5EF4-FFF2-40B4-BE49-F238E27FC236}">
                <a16:creationId xmlns:a16="http://schemas.microsoft.com/office/drawing/2014/main" id="{229A66CD-932A-4D10-90CB-86F6A4027BF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AC3D413-6D69-4420-B307-7C67FBCC4E1E}"/>
              </a:ext>
            </a:extLst>
          </p:cNvPr>
          <p:cNvSpPr>
            <a:spLocks noGrp="1"/>
          </p:cNvSpPr>
          <p:nvPr>
            <p:ph type="sldNum" sz="quarter" idx="12"/>
          </p:nvPr>
        </p:nvSpPr>
        <p:spPr/>
        <p:txBody>
          <a:bodyPr/>
          <a:lstStyle/>
          <a:p>
            <a:fld id="{C0272A69-A3ED-46D0-929B-62A789E35826}" type="slidenum">
              <a:rPr lang="en-AU" smtClean="0"/>
              <a:t>‹#›</a:t>
            </a:fld>
            <a:endParaRPr lang="en-AU"/>
          </a:p>
        </p:txBody>
      </p:sp>
    </p:spTree>
    <p:extLst>
      <p:ext uri="{BB962C8B-B14F-4D97-AF65-F5344CB8AC3E}">
        <p14:creationId xmlns:p14="http://schemas.microsoft.com/office/powerpoint/2010/main" val="1059722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8105DF-F3CE-4EB3-94D3-16D717CB42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4DFE113-6353-40A8-A72F-D78859BCEF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760731F-C4D1-404F-98A6-7827A0A6C3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6A10B-37EF-4EFA-B721-F9DA3B6EBB5F}" type="datetimeFigureOut">
              <a:rPr lang="en-AU" smtClean="0"/>
              <a:t>16/07/2021</a:t>
            </a:fld>
            <a:endParaRPr lang="en-AU"/>
          </a:p>
        </p:txBody>
      </p:sp>
      <p:sp>
        <p:nvSpPr>
          <p:cNvPr id="5" name="Footer Placeholder 4">
            <a:extLst>
              <a:ext uri="{FF2B5EF4-FFF2-40B4-BE49-F238E27FC236}">
                <a16:creationId xmlns:a16="http://schemas.microsoft.com/office/drawing/2014/main" id="{9692D5F6-3BE2-4B8C-8897-315B2ED8D9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9A4323C-7E9C-4EA5-9808-BE0A5E869E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72A69-A3ED-46D0-929B-62A789E35826}" type="slidenum">
              <a:rPr lang="en-AU" smtClean="0"/>
              <a:t>‹#›</a:t>
            </a:fld>
            <a:endParaRPr lang="en-AU"/>
          </a:p>
        </p:txBody>
      </p:sp>
    </p:spTree>
    <p:extLst>
      <p:ext uri="{BB962C8B-B14F-4D97-AF65-F5344CB8AC3E}">
        <p14:creationId xmlns:p14="http://schemas.microsoft.com/office/powerpoint/2010/main" val="2258937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CF09-6CB9-4A99-87E9-08E3D5502C38}"/>
              </a:ext>
            </a:extLst>
          </p:cNvPr>
          <p:cNvSpPr>
            <a:spLocks noGrp="1"/>
          </p:cNvSpPr>
          <p:nvPr>
            <p:ph type="ctrTitle"/>
          </p:nvPr>
        </p:nvSpPr>
        <p:spPr>
          <a:xfrm>
            <a:off x="779720" y="957558"/>
            <a:ext cx="10762040" cy="2720362"/>
          </a:xfrm>
        </p:spPr>
        <p:txBody>
          <a:bodyPr>
            <a:normAutofit/>
          </a:bodyPr>
          <a:lstStyle/>
          <a:p>
            <a:pPr algn="l"/>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Christ's is the world in which we move.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Christ's are the folk we're summoned to love,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Christ's is the voice which calls us to care,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and Christ is the One who meets us here. </a:t>
            </a:r>
          </a:p>
        </p:txBody>
      </p:sp>
    </p:spTree>
    <p:extLst>
      <p:ext uri="{BB962C8B-B14F-4D97-AF65-F5344CB8AC3E}">
        <p14:creationId xmlns:p14="http://schemas.microsoft.com/office/powerpoint/2010/main" val="120795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E3F08-0A61-45CE-AD63-531AC25CCD31}"/>
              </a:ext>
            </a:extLst>
          </p:cNvPr>
          <p:cNvSpPr>
            <a:spLocks noGrp="1"/>
          </p:cNvSpPr>
          <p:nvPr>
            <p:ph type="title"/>
          </p:nvPr>
        </p:nvSpPr>
        <p:spPr>
          <a:xfrm>
            <a:off x="838200" y="365125"/>
            <a:ext cx="10515600" cy="5264710"/>
          </a:xfrm>
        </p:spPr>
        <p:txBody>
          <a:bodyPr>
            <a:normAutofit/>
          </a:bodyPr>
          <a:lstStyle/>
          <a:p>
            <a:pPr algn="l"/>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To the lost Christ shows his face;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to the unloved He gives His embrace;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to those who cry in pain or disgrace,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Christ, makes, with His friends,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a touching place</a:t>
            </a:r>
          </a:p>
        </p:txBody>
      </p:sp>
    </p:spTree>
    <p:extLst>
      <p:ext uri="{BB962C8B-B14F-4D97-AF65-F5344CB8AC3E}">
        <p14:creationId xmlns:p14="http://schemas.microsoft.com/office/powerpoint/2010/main" val="2297069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A65D4-943B-487D-8780-AF8FE4CA188A}"/>
              </a:ext>
            </a:extLst>
          </p:cNvPr>
          <p:cNvSpPr>
            <a:spLocks noGrp="1"/>
          </p:cNvSpPr>
          <p:nvPr>
            <p:ph type="title"/>
          </p:nvPr>
        </p:nvSpPr>
        <p:spPr>
          <a:xfrm>
            <a:off x="838200" y="365125"/>
            <a:ext cx="10937240" cy="4999355"/>
          </a:xfrm>
        </p:spPr>
        <p:txBody>
          <a:bodyPr>
            <a:normAutofit/>
          </a:bodyPr>
          <a:lstStyle/>
          <a:p>
            <a:pPr algn="l"/>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Feel for the people we most avoid.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Strange or bereaved or never employed;</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 Feel for the women, and feel for the men, who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fear that their living is all in vain.</a:t>
            </a:r>
          </a:p>
        </p:txBody>
      </p:sp>
    </p:spTree>
    <p:extLst>
      <p:ext uri="{BB962C8B-B14F-4D97-AF65-F5344CB8AC3E}">
        <p14:creationId xmlns:p14="http://schemas.microsoft.com/office/powerpoint/2010/main" val="58643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695BE-3E02-432F-AA1A-ECA7B73AD019}"/>
              </a:ext>
            </a:extLst>
          </p:cNvPr>
          <p:cNvSpPr>
            <a:spLocks noGrp="1"/>
          </p:cNvSpPr>
          <p:nvPr>
            <p:ph type="title"/>
          </p:nvPr>
        </p:nvSpPr>
        <p:spPr>
          <a:xfrm>
            <a:off x="838200" y="365125"/>
            <a:ext cx="10515600" cy="5450884"/>
          </a:xfrm>
        </p:spPr>
        <p:txBody>
          <a:bodyPr>
            <a:normAutofit/>
          </a:bodyPr>
          <a:lstStyle/>
          <a:p>
            <a:pPr algn="l"/>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Feel for the lives by life confused.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Riddled with doubt, in loving abused;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Feel for the lonely heart, conscious of sin,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which longs to be pure but fears to begin</a:t>
            </a:r>
          </a:p>
        </p:txBody>
      </p:sp>
    </p:spTree>
    <p:extLst>
      <p:ext uri="{BB962C8B-B14F-4D97-AF65-F5344CB8AC3E}">
        <p14:creationId xmlns:p14="http://schemas.microsoft.com/office/powerpoint/2010/main" val="89432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20D4-33CE-4108-AE2B-5C0960C0648B}"/>
              </a:ext>
            </a:extLst>
          </p:cNvPr>
          <p:cNvSpPr>
            <a:spLocks noGrp="1"/>
          </p:cNvSpPr>
          <p:nvPr>
            <p:ph type="title"/>
          </p:nvPr>
        </p:nvSpPr>
        <p:spPr>
          <a:xfrm>
            <a:off x="838200" y="365125"/>
            <a:ext cx="10515600" cy="5493415"/>
          </a:xfrm>
        </p:spPr>
        <p:txBody>
          <a:bodyPr>
            <a:normAutofit/>
          </a:bodyPr>
          <a:lstStyle/>
          <a:p>
            <a:pPr algn="l"/>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To the lost Christ shows his face;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to the unloved He gives His embrace;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to those who cry in pain or disgrace, </a:t>
            </a:r>
            <a:b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br>
            <a:r>
              <a:rPr lang="en-AU" sz="3600" b="1" kern="1200" dirty="0">
                <a:solidFill>
                  <a:schemeClr val="tx1"/>
                </a:solidFill>
                <a:effectLst>
                  <a:outerShdw blurRad="38100" dist="38100" dir="2700000" algn="tl">
                    <a:srgbClr val="000000">
                      <a:alpha val="43137"/>
                    </a:srgbClr>
                  </a:outerShdw>
                </a:effectLst>
                <a:latin typeface="Arial Rounded MT Bold" panose="020F0704030504030204" pitchFamily="34" charset="0"/>
                <a:ea typeface="+mj-ea"/>
                <a:cs typeface="+mj-cs"/>
              </a:rPr>
              <a:t>Christ, makes, with His friends, a touching place</a:t>
            </a:r>
            <a:br>
              <a:rPr lang="en-AU" sz="4400" b="1" kern="1200" dirty="0">
                <a:solidFill>
                  <a:schemeClr val="tx1"/>
                </a:solidFill>
                <a:effectLst>
                  <a:outerShdw blurRad="38100" dist="38100" dir="2700000" algn="tl">
                    <a:srgbClr val="000000">
                      <a:alpha val="43137"/>
                    </a:srgbClr>
                  </a:outerShdw>
                </a:effectLst>
                <a:latin typeface="+mj-lt"/>
                <a:ea typeface="+mj-ea"/>
                <a:cs typeface="+mj-cs"/>
              </a:rPr>
            </a:br>
            <a:br>
              <a:rPr lang="en-AU" sz="4400" b="1" kern="1200" dirty="0">
                <a:solidFill>
                  <a:schemeClr val="tx1"/>
                </a:solidFill>
                <a:effectLst>
                  <a:outerShdw blurRad="38100" dist="38100" dir="2700000" algn="tl">
                    <a:srgbClr val="000000">
                      <a:alpha val="43137"/>
                    </a:srgbClr>
                  </a:outerShdw>
                </a:effectLst>
                <a:latin typeface="+mj-lt"/>
                <a:ea typeface="+mj-ea"/>
                <a:cs typeface="+mj-cs"/>
              </a:rPr>
            </a:br>
            <a:r>
              <a:rPr lang="en-AU" sz="2400" b="1" i="1" kern="1200" dirty="0">
                <a:solidFill>
                  <a:schemeClr val="accent1"/>
                </a:solidFill>
                <a:effectLst>
                  <a:outerShdw blurRad="38100" dist="38100" dir="2700000" algn="tl">
                    <a:srgbClr val="000000">
                      <a:alpha val="43137"/>
                    </a:srgbClr>
                  </a:outerShdw>
                </a:effectLst>
                <a:latin typeface="+mj-lt"/>
                <a:ea typeface="+mj-ea"/>
                <a:cs typeface="+mj-cs"/>
              </a:rPr>
              <a:t>A Touching Place (3 verses, 1 omitted)</a:t>
            </a:r>
            <a:endParaRPr lang="en-AU" sz="2400" b="1" kern="1200" dirty="0">
              <a:solidFill>
                <a:schemeClr val="accent1"/>
              </a:solidFill>
              <a:effectLst>
                <a:outerShdw blurRad="38100" dist="38100" dir="2700000" algn="tl">
                  <a:srgbClr val="000000">
                    <a:alpha val="43137"/>
                  </a:srgbClr>
                </a:outerShdw>
              </a:effectLst>
              <a:latin typeface="+mj-lt"/>
              <a:ea typeface="+mj-ea"/>
              <a:cs typeface="+mj-cs"/>
            </a:endParaRPr>
          </a:p>
          <a:p>
            <a:pPr algn="l"/>
            <a:r>
              <a:rPr lang="en-AU" sz="2400" b="1" i="1" kern="1200" dirty="0">
                <a:solidFill>
                  <a:schemeClr val="accent1"/>
                </a:solidFill>
                <a:effectLst>
                  <a:outerShdw blurRad="38100" dist="38100" dir="2700000" algn="tl">
                    <a:srgbClr val="000000">
                      <a:alpha val="43137"/>
                    </a:srgbClr>
                  </a:outerShdw>
                </a:effectLst>
                <a:latin typeface="+mj-lt"/>
                <a:ea typeface="+mj-ea"/>
                <a:cs typeface="+mj-cs"/>
              </a:rPr>
              <a:t>By John Bell &amp; Graham Maule (1989 </a:t>
            </a:r>
            <a:endParaRPr lang="en-AU" sz="2400" b="1" kern="1200" dirty="0">
              <a:solidFill>
                <a:schemeClr val="accent1"/>
              </a:solidFill>
              <a:effectLst>
                <a:outerShdw blurRad="38100" dist="38100" dir="2700000" algn="tl">
                  <a:srgbClr val="000000">
                    <a:alpha val="43137"/>
                  </a:srgbClr>
                </a:outerShdw>
              </a:effectLst>
              <a:latin typeface="+mj-lt"/>
              <a:ea typeface="+mj-ea"/>
              <a:cs typeface="+mj-cs"/>
            </a:endParaRPr>
          </a:p>
          <a:p>
            <a:pPr algn="l"/>
            <a:r>
              <a:rPr lang="en-AU" sz="2400" b="1" i="1" kern="1200" dirty="0">
                <a:solidFill>
                  <a:schemeClr val="accent1"/>
                </a:solidFill>
                <a:effectLst>
                  <a:outerShdw blurRad="38100" dist="38100" dir="2700000" algn="tl">
                    <a:srgbClr val="000000">
                      <a:alpha val="43137"/>
                    </a:srgbClr>
                  </a:outerShdw>
                </a:effectLst>
                <a:latin typeface="+mj-lt"/>
                <a:ea typeface="+mj-ea"/>
                <a:cs typeface="+mj-cs"/>
              </a:rPr>
              <a:t>Sung by Choir Of Liverpool Metropolitan Cathedral</a:t>
            </a:r>
            <a:br>
              <a:rPr lang="en-AU" sz="2400" b="1" i="1" kern="1200" dirty="0">
                <a:solidFill>
                  <a:schemeClr val="accent1"/>
                </a:solidFill>
                <a:effectLst>
                  <a:outerShdw blurRad="38100" dist="38100" dir="2700000" algn="tl">
                    <a:srgbClr val="000000">
                      <a:alpha val="43137"/>
                    </a:srgbClr>
                  </a:outerShdw>
                </a:effectLst>
                <a:latin typeface="+mj-lt"/>
                <a:ea typeface="+mj-ea"/>
                <a:cs typeface="+mj-cs"/>
              </a:rPr>
            </a:br>
            <a:r>
              <a:rPr lang="en-AU" sz="2400" b="1" i="1" dirty="0">
                <a:solidFill>
                  <a:schemeClr val="accent1"/>
                </a:solidFill>
                <a:effectLst>
                  <a:outerShdw blurRad="38100" dist="38100" dir="2700000" algn="tl">
                    <a:srgbClr val="000000">
                      <a:alpha val="43137"/>
                    </a:srgbClr>
                  </a:outerShdw>
                </a:effectLst>
              </a:rPr>
              <a:t>CCLI 222909</a:t>
            </a:r>
            <a:endParaRPr lang="en-AU" sz="2400" b="1" kern="1200" dirty="0">
              <a:solidFill>
                <a:schemeClr val="accent1"/>
              </a:solidFill>
              <a:effectLst>
                <a:outerShdw blurRad="38100" dist="38100" dir="2700000" algn="tl">
                  <a:srgbClr val="000000">
                    <a:alpha val="43137"/>
                  </a:srgbClr>
                </a:outerShdw>
              </a:effectLst>
              <a:latin typeface="+mj-lt"/>
              <a:ea typeface="+mj-ea"/>
              <a:cs typeface="+mj-cs"/>
            </a:endParaRPr>
          </a:p>
          <a:p>
            <a:endParaRPr lang="en-AU" dirty="0"/>
          </a:p>
        </p:txBody>
      </p:sp>
    </p:spTree>
    <p:extLst>
      <p:ext uri="{BB962C8B-B14F-4D97-AF65-F5344CB8AC3E}">
        <p14:creationId xmlns:p14="http://schemas.microsoft.com/office/powerpoint/2010/main" val="2032147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229</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Rounded MT Bold</vt:lpstr>
      <vt:lpstr>Calibri</vt:lpstr>
      <vt:lpstr>Calibri Light</vt:lpstr>
      <vt:lpstr>Office Theme</vt:lpstr>
      <vt:lpstr>Christ's is the world in which we move.  Christ's are the folk we're summoned to love,  Christ's is the voice which calls us to care,  and Christ is the One who meets us here. </vt:lpstr>
      <vt:lpstr>To the lost Christ shows his face;  to the unloved He gives His embrace;  to those who cry in pain or disgrace,  Christ, makes, with His friends,  a touching place</vt:lpstr>
      <vt:lpstr>Feel for the people we most avoid.  Strange or bereaved or never employed;  Feel for the women, and feel for the men, who   fear that their living is all in vain.</vt:lpstr>
      <vt:lpstr>Feel for the lives by life confused.  Riddled with doubt, in loving abused;  Feel for the lonely heart, conscious of sin,  which longs to be pure but fears to begin</vt:lpstr>
      <vt:lpstr>To the lost Christ shows his face;  to the unloved He gives His embrace;  to those who cry in pain or disgrace,  Christ, makes, with His friends, a touching place  A Touching Place (3 verses, 1 omitted) By John Bell &amp; Graham Maule (1989  Sung by Choir Of Liverpool Metropolitan Cathedral CCLI 222909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Christ's is the world in which we move.  Christ's are the folk we're summoned to love,  Christ's is the voice which calls us to care,  and Christ is the One who meets us here.</dc:title>
  <dc:creator>Peter and Pam</dc:creator>
  <cp:lastModifiedBy>Peter and Pam</cp:lastModifiedBy>
  <cp:revision>3</cp:revision>
  <dcterms:created xsi:type="dcterms:W3CDTF">2021-07-16T09:37:56Z</dcterms:created>
  <dcterms:modified xsi:type="dcterms:W3CDTF">2021-07-16T10:47:31Z</dcterms:modified>
</cp:coreProperties>
</file>